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3" r:id="rId7"/>
    <p:sldId id="261" r:id="rId8"/>
    <p:sldId id="260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MLA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Miss Jackson, Academic English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661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Formatting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34107"/>
            <a:ext cx="8825659" cy="3585693"/>
          </a:xfrm>
        </p:spPr>
        <p:txBody>
          <a:bodyPr/>
          <a:lstStyle/>
          <a:p>
            <a:r>
              <a:rPr lang="en-US" dirty="0" smtClean="0"/>
              <a:t>Purdue OWL Website</a:t>
            </a:r>
          </a:p>
          <a:p>
            <a:pPr lvl="1"/>
            <a:r>
              <a:rPr lang="en-US" dirty="0" smtClean="0"/>
              <a:t>Has everything you need to know about formatting an MLA-style paper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EVEN IF YOU USE A CITATION GENERATOR, DOUBLE CHECK A COUPLE OF YOUR CITATIONS AGAINST ANOTHER SOURCE!</a:t>
            </a:r>
          </a:p>
          <a:p>
            <a:pPr lvl="1"/>
            <a:r>
              <a:rPr lang="en-US" dirty="0" smtClean="0"/>
              <a:t>The citation generators are not always 100% accurate.</a:t>
            </a:r>
          </a:p>
        </p:txBody>
      </p:sp>
    </p:spTree>
    <p:extLst>
      <p:ext uri="{BB962C8B-B14F-4D97-AF65-F5344CB8AC3E}">
        <p14:creationId xmlns:p14="http://schemas.microsoft.com/office/powerpoint/2010/main" val="117823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In-Text 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457238" cy="3416300"/>
          </a:xfrm>
        </p:spPr>
        <p:txBody>
          <a:bodyPr/>
          <a:lstStyle/>
          <a:p>
            <a:r>
              <a:rPr lang="en-US" dirty="0" smtClean="0"/>
              <a:t>You must use parenthetical citations any time you are using the words or ideas of someone else.</a:t>
            </a:r>
          </a:p>
          <a:p>
            <a:pPr lvl="1"/>
            <a:r>
              <a:rPr lang="en-US" dirty="0" smtClean="0"/>
              <a:t>If it is not common knowledge or out of your own brain, it must have a citation.</a:t>
            </a:r>
          </a:p>
          <a:p>
            <a:pPr lvl="1"/>
            <a:r>
              <a:rPr lang="en-US" dirty="0" smtClean="0"/>
              <a:t>When in doubt, cite it.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information in your parenthetical citation must correspond to the source information on your works cited page.</a:t>
            </a:r>
          </a:p>
          <a:p>
            <a:pPr lvl="1"/>
            <a:r>
              <a:rPr lang="en-US" dirty="0" smtClean="0"/>
              <a:t>First word in the source on your works cited page must be in the parenthetical citation</a:t>
            </a:r>
          </a:p>
        </p:txBody>
      </p:sp>
    </p:spTree>
    <p:extLst>
      <p:ext uri="{BB962C8B-B14F-4D97-AF65-F5344CB8AC3E}">
        <p14:creationId xmlns:p14="http://schemas.microsoft.com/office/powerpoint/2010/main" val="199006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In-Text Citations,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10315"/>
            <a:ext cx="9972392" cy="4016241"/>
          </a:xfrm>
        </p:spPr>
        <p:txBody>
          <a:bodyPr>
            <a:normAutofit/>
          </a:bodyPr>
          <a:lstStyle/>
          <a:p>
            <a:r>
              <a:rPr lang="en-US" dirty="0" smtClean="0"/>
              <a:t>The authors name may appear in one of two places:</a:t>
            </a:r>
          </a:p>
          <a:p>
            <a:pPr lvl="1"/>
            <a:r>
              <a:rPr lang="en-US" dirty="0" smtClean="0"/>
              <a:t>1. in the sentence</a:t>
            </a:r>
          </a:p>
          <a:p>
            <a:pPr lvl="1"/>
            <a:r>
              <a:rPr lang="en-US" dirty="0" smtClean="0"/>
              <a:t>2. in the parenthetical citation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there is no author, your citation will be named after the title of the next most relevant piece of information, i.e. the title of the article, website, organization, etc.</a:t>
            </a:r>
          </a:p>
          <a:p>
            <a:endParaRPr lang="en-US" dirty="0"/>
          </a:p>
          <a:p>
            <a:r>
              <a:rPr lang="en-US" dirty="0"/>
              <a:t>The page number from which you got the information must be </a:t>
            </a:r>
            <a:r>
              <a:rPr lang="en-US" dirty="0" smtClean="0"/>
              <a:t>present, if applicable.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625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Source:</a:t>
            </a:r>
          </a:p>
          <a:p>
            <a:pPr lvl="1"/>
            <a:r>
              <a:rPr lang="en-US" dirty="0"/>
              <a:t>Wordsworth, William. </a:t>
            </a:r>
            <a:r>
              <a:rPr lang="en-US" i="1" dirty="0"/>
              <a:t>Lyrical Ballads</a:t>
            </a:r>
            <a:r>
              <a:rPr lang="en-US" dirty="0"/>
              <a:t>. London: Oxford UP, 1967. Print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In-text citation</a:t>
            </a:r>
          </a:p>
          <a:p>
            <a:pPr lvl="1"/>
            <a:r>
              <a:rPr lang="en-US" dirty="0" smtClean="0"/>
              <a:t>Romantic </a:t>
            </a:r>
            <a:r>
              <a:rPr lang="en-US" dirty="0"/>
              <a:t>poetry is characterized by the "spontaneous overflow of powerful feelings" (Wordsworth 263).</a:t>
            </a:r>
          </a:p>
          <a:p>
            <a:pPr lvl="1"/>
            <a:r>
              <a:rPr lang="en-US" dirty="0"/>
              <a:t>Wordsworth extensively explored the role of emotion in the creative process (263).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37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93652"/>
            <a:ext cx="9006477" cy="3416300"/>
          </a:xfrm>
        </p:spPr>
        <p:txBody>
          <a:bodyPr/>
          <a:lstStyle/>
          <a:p>
            <a:r>
              <a:rPr lang="en-US" dirty="0" smtClean="0"/>
              <a:t>Source:</a:t>
            </a:r>
          </a:p>
          <a:p>
            <a:pPr lvl="1"/>
            <a:r>
              <a:rPr lang="en-US" dirty="0"/>
              <a:t>American Allergy Association. </a:t>
            </a:r>
            <a:r>
              <a:rPr lang="en-US" i="1" dirty="0"/>
              <a:t>Allergies in Children</a:t>
            </a:r>
            <a:r>
              <a:rPr lang="en-US" dirty="0"/>
              <a:t>. New York: Random, 1998. Print.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In-text citation:</a:t>
            </a:r>
          </a:p>
          <a:p>
            <a:pPr lvl="1"/>
            <a:r>
              <a:rPr lang="en-US" dirty="0" smtClean="0"/>
              <a:t>(American Allergy Association, 270)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58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Begin </a:t>
            </a:r>
            <a:r>
              <a:rPr lang="en-US" dirty="0" smtClean="0"/>
              <a:t>on </a:t>
            </a:r>
            <a:r>
              <a:rPr lang="en-US" dirty="0"/>
              <a:t>a separate page at the end of your </a:t>
            </a:r>
            <a:r>
              <a:rPr lang="en-US" dirty="0" smtClean="0"/>
              <a:t>paper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should have the same </a:t>
            </a:r>
            <a:r>
              <a:rPr lang="en-US" dirty="0" smtClean="0"/>
              <a:t>margins, spacing and </a:t>
            </a:r>
            <a:r>
              <a:rPr lang="en-US" dirty="0"/>
              <a:t>header as the rest of your paper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/>
              <a:t>Label the page Works Cited </a:t>
            </a:r>
            <a:r>
              <a:rPr lang="en-US" dirty="0" smtClean="0"/>
              <a:t>and </a:t>
            </a:r>
            <a:r>
              <a:rPr lang="en-US" dirty="0"/>
              <a:t>center the words </a:t>
            </a:r>
            <a:r>
              <a:rPr lang="en-US" dirty="0" smtClean="0"/>
              <a:t>at </a:t>
            </a:r>
            <a:r>
              <a:rPr lang="en-US" dirty="0"/>
              <a:t>the top of the </a:t>
            </a:r>
            <a:r>
              <a:rPr lang="en-US" dirty="0" smtClean="0"/>
              <a:t>page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 </a:t>
            </a:r>
            <a:r>
              <a:rPr lang="en-US" dirty="0"/>
              <a:t>not italicize the words Works Cited or put them in quotation </a:t>
            </a:r>
            <a:r>
              <a:rPr lang="en-US" dirty="0" smtClean="0"/>
              <a:t>marks</a:t>
            </a:r>
          </a:p>
          <a:p>
            <a:pPr lvl="1"/>
            <a:endParaRPr lang="en-US" dirty="0"/>
          </a:p>
          <a:p>
            <a:r>
              <a:rPr lang="en-US" dirty="0" smtClean="0"/>
              <a:t>Indent </a:t>
            </a:r>
            <a:r>
              <a:rPr lang="en-US" dirty="0"/>
              <a:t>the second and subsequent lines of </a:t>
            </a:r>
            <a:r>
              <a:rPr lang="en-US" dirty="0" smtClean="0"/>
              <a:t>citations (hanging indent)</a:t>
            </a:r>
          </a:p>
        </p:txBody>
      </p:sp>
    </p:spTree>
    <p:extLst>
      <p:ext uri="{BB962C8B-B14F-4D97-AF65-F5344CB8AC3E}">
        <p14:creationId xmlns:p14="http://schemas.microsoft.com/office/powerpoint/2010/main" val="225482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 Page: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18197"/>
            <a:ext cx="9804967" cy="4365938"/>
          </a:xfrm>
        </p:spPr>
        <p:txBody>
          <a:bodyPr>
            <a:normAutofit/>
          </a:bodyPr>
          <a:lstStyle/>
          <a:p>
            <a:r>
              <a:rPr lang="en-US" dirty="0" smtClean="0"/>
              <a:t>One author:</a:t>
            </a:r>
          </a:p>
          <a:p>
            <a:pPr lvl="1"/>
            <a:r>
              <a:rPr lang="en-US" dirty="0" err="1"/>
              <a:t>Lastname</a:t>
            </a:r>
            <a:r>
              <a:rPr lang="en-US" dirty="0"/>
              <a:t>, </a:t>
            </a:r>
            <a:r>
              <a:rPr lang="en-US" dirty="0" err="1"/>
              <a:t>Firstname</a:t>
            </a:r>
            <a:r>
              <a:rPr lang="en-US" dirty="0"/>
              <a:t>. </a:t>
            </a:r>
            <a:r>
              <a:rPr lang="en-US" i="1" dirty="0"/>
              <a:t>Title of Book</a:t>
            </a:r>
            <a:r>
              <a:rPr lang="en-US" dirty="0"/>
              <a:t>. City of Publication: Publisher, Year of </a:t>
            </a:r>
            <a:r>
              <a:rPr lang="en-US" dirty="0" smtClean="0"/>
              <a:t>						Publication</a:t>
            </a:r>
            <a:r>
              <a:rPr lang="en-US" dirty="0"/>
              <a:t>. Medium of Publication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/>
              <a:t>Gleick</a:t>
            </a:r>
            <a:r>
              <a:rPr lang="en-US" dirty="0"/>
              <a:t>, James. </a:t>
            </a:r>
            <a:r>
              <a:rPr lang="en-US" i="1" dirty="0"/>
              <a:t>Chaos: Making a New Science</a:t>
            </a:r>
            <a:r>
              <a:rPr lang="en-US" dirty="0"/>
              <a:t>. New York: Penguin, 1987. Print.</a:t>
            </a:r>
            <a:endParaRPr lang="en-US" dirty="0" smtClean="0"/>
          </a:p>
          <a:p>
            <a:r>
              <a:rPr lang="en-US" dirty="0" smtClean="0"/>
              <a:t>Two authors:</a:t>
            </a:r>
          </a:p>
          <a:p>
            <a:pPr lvl="1"/>
            <a:r>
              <a:rPr lang="en-US" dirty="0"/>
              <a:t>Gillespie, Paula, and Neal Lerner. </a:t>
            </a:r>
            <a:r>
              <a:rPr lang="en-US" i="1" dirty="0"/>
              <a:t>The Allyn and Bacon Guide to Peer Tutoring</a:t>
            </a:r>
            <a:r>
              <a:rPr lang="en-US" dirty="0"/>
              <a:t>. </a:t>
            </a:r>
            <a:r>
              <a:rPr lang="en-US" dirty="0" smtClean="0"/>
              <a:t>					Boston</a:t>
            </a:r>
            <a:r>
              <a:rPr lang="en-US" dirty="0"/>
              <a:t>: Allyn, 2000. Print.</a:t>
            </a:r>
            <a:endParaRPr lang="en-US" dirty="0" smtClean="0"/>
          </a:p>
          <a:p>
            <a:r>
              <a:rPr lang="en-US" dirty="0" smtClean="0"/>
              <a:t>More than two authors:</a:t>
            </a:r>
          </a:p>
          <a:p>
            <a:pPr lvl="1"/>
            <a:r>
              <a:rPr lang="en-US" dirty="0" err="1"/>
              <a:t>Wysocki</a:t>
            </a:r>
            <a:r>
              <a:rPr lang="en-US" dirty="0"/>
              <a:t>, Anne Frances, et al. </a:t>
            </a:r>
            <a:r>
              <a:rPr lang="en-US" i="1" dirty="0"/>
              <a:t>Writing New Media: Theory and Applications for </a:t>
            </a:r>
            <a:r>
              <a:rPr lang="en-US" i="1" dirty="0" smtClean="0"/>
              <a:t>					Expanding </a:t>
            </a:r>
            <a:r>
              <a:rPr lang="en-US" i="1" dirty="0"/>
              <a:t>the Teaching of Composition</a:t>
            </a:r>
            <a:r>
              <a:rPr lang="en-US" dirty="0"/>
              <a:t>. Logan: Utah State UP, 2004. </a:t>
            </a:r>
            <a:r>
              <a:rPr lang="en-US" dirty="0" smtClean="0"/>
              <a:t>	Print.</a:t>
            </a:r>
          </a:p>
          <a:p>
            <a:pPr lvl="1"/>
            <a:r>
              <a:rPr lang="en-US" dirty="0" smtClean="0"/>
              <a:t>You may also choose to list all of the authors names in the order in which they appear on the title page.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 Page: Books,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328449" cy="3416300"/>
          </a:xfrm>
        </p:spPr>
        <p:txBody>
          <a:bodyPr/>
          <a:lstStyle/>
          <a:p>
            <a:r>
              <a:rPr lang="en-US" dirty="0" smtClean="0"/>
              <a:t>Books with no author:</a:t>
            </a:r>
          </a:p>
          <a:p>
            <a:pPr lvl="1"/>
            <a:r>
              <a:rPr lang="en-US" i="1" dirty="0"/>
              <a:t>Encyclopedia of Indiana</a:t>
            </a:r>
            <a:r>
              <a:rPr lang="en-US" dirty="0"/>
              <a:t>. New York: Somerset, 1993. Print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Books by a group or organization:</a:t>
            </a:r>
          </a:p>
          <a:p>
            <a:pPr lvl="1"/>
            <a:r>
              <a:rPr lang="en-US" dirty="0"/>
              <a:t>American Allergy Association. </a:t>
            </a:r>
            <a:r>
              <a:rPr lang="en-US" i="1" dirty="0"/>
              <a:t>Allergies in Children</a:t>
            </a:r>
            <a:r>
              <a:rPr lang="en-US" dirty="0"/>
              <a:t>. New York: Random, 1998. Print.</a:t>
            </a:r>
          </a:p>
        </p:txBody>
      </p:sp>
    </p:spTree>
    <p:extLst>
      <p:ext uri="{BB962C8B-B14F-4D97-AF65-F5344CB8AC3E}">
        <p14:creationId xmlns:p14="http://schemas.microsoft.com/office/powerpoint/2010/main" val="371675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85</TotalTime>
  <Words>442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 Boardroom</vt:lpstr>
      <vt:lpstr>MLA Format</vt:lpstr>
      <vt:lpstr>MLA Formatting Resources</vt:lpstr>
      <vt:lpstr>In-Text Citations</vt:lpstr>
      <vt:lpstr>In-Text Citations, Continued…</vt:lpstr>
      <vt:lpstr>Citation Example</vt:lpstr>
      <vt:lpstr>Citation Example</vt:lpstr>
      <vt:lpstr>Works Cited Page</vt:lpstr>
      <vt:lpstr>Works Cited Page: Books</vt:lpstr>
      <vt:lpstr>Works Cited Page: Books, Continued</vt:lpstr>
    </vt:vector>
  </TitlesOfParts>
  <Company>Bishop Luers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MLA Format</dc:title>
  <dc:creator>Allison Jackson</dc:creator>
  <cp:lastModifiedBy>Allison Jackson</cp:lastModifiedBy>
  <cp:revision>6</cp:revision>
  <dcterms:created xsi:type="dcterms:W3CDTF">2015-01-20T13:51:50Z</dcterms:created>
  <dcterms:modified xsi:type="dcterms:W3CDTF">2015-01-20T17:09:08Z</dcterms:modified>
</cp:coreProperties>
</file>